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FFFF00"/>
                </a:solidFill>
              </a:rPr>
              <a:t>DR.M.P.LAL</a:t>
            </a:r>
            <a:br>
              <a:rPr lang="en-IN" sz="3600" b="1" dirty="0" smtClean="0">
                <a:solidFill>
                  <a:srgbClr val="FFFF00"/>
                </a:solidFill>
              </a:rPr>
            </a:br>
            <a:r>
              <a:rPr lang="en-IN" sz="3600" dirty="0" smtClean="0">
                <a:solidFill>
                  <a:srgbClr val="FFFF00"/>
                </a:solidFill>
              </a:rPr>
              <a:t>PROFESSOR AND HEAD , DEPT OF SURGERY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772400" cy="1371600"/>
          </a:xfrm>
        </p:spPr>
        <p:txBody>
          <a:bodyPr>
            <a:noAutofit/>
          </a:bodyPr>
          <a:lstStyle/>
          <a:p>
            <a:r>
              <a:rPr lang="en-IN" sz="4800" b="1" dirty="0" smtClean="0">
                <a:solidFill>
                  <a:srgbClr val="FFFF00"/>
                </a:solidFill>
              </a:rPr>
              <a:t>ERRORS  OF  REFRACTION</a:t>
            </a:r>
            <a:endParaRPr lang="en-I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dirty="0" smtClean="0">
                <a:solidFill>
                  <a:srgbClr val="FF0000"/>
                </a:solidFill>
              </a:rPr>
              <a:t>       ASTIGMATISM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tx2">
                    <a:lumMod val="50000"/>
                  </a:schemeClr>
                </a:solidFill>
              </a:rPr>
              <a:t>TYPES</a:t>
            </a:r>
          </a:p>
          <a:p>
            <a:pPr>
              <a:buNone/>
            </a:pPr>
            <a:r>
              <a:rPr lang="en-IN" sz="4000" dirty="0" smtClean="0">
                <a:solidFill>
                  <a:schemeClr val="tx2">
                    <a:lumMod val="50000"/>
                  </a:schemeClr>
                </a:solidFill>
              </a:rPr>
              <a:t>          1.Regular</a:t>
            </a:r>
          </a:p>
          <a:p>
            <a:pPr>
              <a:buNone/>
            </a:pPr>
            <a:r>
              <a:rPr lang="en-IN" sz="4000" dirty="0" smtClean="0">
                <a:solidFill>
                  <a:schemeClr val="tx2">
                    <a:lumMod val="50000"/>
                  </a:schemeClr>
                </a:solidFill>
              </a:rPr>
              <a:t>                a. Simple</a:t>
            </a:r>
          </a:p>
          <a:p>
            <a:pPr>
              <a:buNone/>
            </a:pPr>
            <a:r>
              <a:rPr lang="en-IN" sz="4000" dirty="0" smtClean="0">
                <a:solidFill>
                  <a:schemeClr val="tx2">
                    <a:lumMod val="50000"/>
                  </a:schemeClr>
                </a:solidFill>
              </a:rPr>
              <a:t>                b. Compound</a:t>
            </a:r>
          </a:p>
          <a:p>
            <a:pPr>
              <a:buNone/>
            </a:pPr>
            <a:r>
              <a:rPr lang="en-IN" sz="4000" dirty="0" smtClean="0">
                <a:solidFill>
                  <a:schemeClr val="tx2">
                    <a:lumMod val="50000"/>
                  </a:schemeClr>
                </a:solidFill>
              </a:rPr>
              <a:t>                c . Mixed</a:t>
            </a:r>
          </a:p>
          <a:p>
            <a:pPr>
              <a:buNone/>
            </a:pPr>
            <a:r>
              <a:rPr lang="en-IN" sz="4000" dirty="0" smtClean="0">
                <a:solidFill>
                  <a:schemeClr val="tx2">
                    <a:lumMod val="50000"/>
                  </a:schemeClr>
                </a:solidFill>
              </a:rPr>
              <a:t>          2. Irregular</a:t>
            </a:r>
            <a:endParaRPr lang="en-IN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 smtClean="0">
                <a:solidFill>
                  <a:srgbClr val="00B0F0"/>
                </a:solidFill>
              </a:rPr>
              <a:t>CORRECTION  OF  AMETROPIA</a:t>
            </a:r>
            <a:endParaRPr lang="en-IN" sz="4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IN" dirty="0" smtClean="0">
                <a:solidFill>
                  <a:srgbClr val="FFFF00"/>
                </a:solidFill>
              </a:rPr>
              <a:t>SPECTACLES</a:t>
            </a:r>
          </a:p>
          <a:p>
            <a:pPr marL="582930" indent="-514350">
              <a:buFont typeface="+mj-lt"/>
              <a:buAutoNum type="arabicPeriod"/>
            </a:pPr>
            <a:r>
              <a:rPr lang="en-IN" dirty="0" smtClean="0">
                <a:solidFill>
                  <a:srgbClr val="FFFF00"/>
                </a:solidFill>
              </a:rPr>
              <a:t>CONTACT  LENS</a:t>
            </a:r>
          </a:p>
          <a:p>
            <a:pPr marL="582930" indent="-514350">
              <a:buNone/>
            </a:pPr>
            <a:r>
              <a:rPr lang="en-IN" dirty="0" smtClean="0">
                <a:solidFill>
                  <a:srgbClr val="FFFF00"/>
                </a:solidFill>
              </a:rPr>
              <a:t>             Hard  lens</a:t>
            </a:r>
          </a:p>
          <a:p>
            <a:pPr marL="582930" indent="-514350">
              <a:buNone/>
            </a:pPr>
            <a:r>
              <a:rPr lang="en-IN" dirty="0" smtClean="0">
                <a:solidFill>
                  <a:srgbClr val="FFFF00"/>
                </a:solidFill>
              </a:rPr>
              <a:t>             Soft  lens</a:t>
            </a:r>
          </a:p>
          <a:p>
            <a:pPr marL="582930" indent="-514350">
              <a:buNone/>
            </a:pPr>
            <a:r>
              <a:rPr lang="en-IN" dirty="0" smtClean="0">
                <a:solidFill>
                  <a:srgbClr val="FFFF00"/>
                </a:solidFill>
              </a:rPr>
              <a:t>             Gas  permeable  lens</a:t>
            </a:r>
          </a:p>
          <a:p>
            <a:pPr marL="582930" indent="-514350">
              <a:buNone/>
            </a:pPr>
            <a:r>
              <a:rPr lang="en-IN" dirty="0" smtClean="0">
                <a:solidFill>
                  <a:srgbClr val="FFFF00"/>
                </a:solidFill>
              </a:rPr>
              <a:t>              </a:t>
            </a:r>
          </a:p>
          <a:p>
            <a:pPr marL="582930" indent="-51435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 smtClean="0">
                <a:solidFill>
                  <a:srgbClr val="FF0000"/>
                </a:solidFill>
              </a:rPr>
              <a:t>REFRACTIVE  CORNEAL  SURGERIES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arenR"/>
            </a:pPr>
            <a:r>
              <a:rPr lang="en-IN" dirty="0" smtClean="0"/>
              <a:t>Radial keratotomy</a:t>
            </a:r>
          </a:p>
          <a:p>
            <a:pPr marL="582930" indent="-514350">
              <a:buFont typeface="+mj-lt"/>
              <a:buAutoNum type="arabicParenR"/>
            </a:pPr>
            <a:r>
              <a:rPr lang="en-IN" dirty="0" smtClean="0"/>
              <a:t>Photorefractive  keratectomy</a:t>
            </a:r>
          </a:p>
          <a:p>
            <a:pPr marL="582930" indent="-514350">
              <a:buFont typeface="+mj-lt"/>
              <a:buAutoNum type="arabicParenR"/>
            </a:pPr>
            <a:r>
              <a:rPr lang="en-IN" dirty="0" smtClean="0"/>
              <a:t>Laser – assisted  </a:t>
            </a:r>
            <a:r>
              <a:rPr lang="en-IN" i="1" dirty="0" smtClean="0"/>
              <a:t>in situ</a:t>
            </a:r>
            <a:r>
              <a:rPr lang="en-IN" dirty="0" smtClean="0"/>
              <a:t> keratomileusis</a:t>
            </a:r>
          </a:p>
          <a:p>
            <a:pPr marL="582930" indent="-514350">
              <a:buFont typeface="+mj-lt"/>
              <a:buAutoNum type="arabicParenR"/>
            </a:pPr>
            <a:r>
              <a:rPr lang="en-IN" dirty="0" smtClean="0"/>
              <a:t>Laser  sub epithelial  keratomileusis  and </a:t>
            </a:r>
            <a:r>
              <a:rPr lang="en-IN" dirty="0" err="1" smtClean="0"/>
              <a:t>Epi</a:t>
            </a:r>
            <a:r>
              <a:rPr lang="en-IN" dirty="0" smtClean="0"/>
              <a:t>-LASIK</a:t>
            </a:r>
          </a:p>
          <a:p>
            <a:pPr marL="582930" indent="-514350">
              <a:buFont typeface="+mj-lt"/>
              <a:buAutoNum type="arabicParenR"/>
            </a:pPr>
            <a:r>
              <a:rPr lang="en-IN" dirty="0" smtClean="0"/>
              <a:t>Clear  lens  extraction  with  posterior IOL</a:t>
            </a:r>
          </a:p>
          <a:p>
            <a:pPr marL="582930" indent="-514350">
              <a:buFont typeface="+mj-lt"/>
              <a:buAutoNum type="arabicParenR"/>
            </a:pPr>
            <a:r>
              <a:rPr lang="en-IN" dirty="0" smtClean="0"/>
              <a:t>Intracorneal  Ring Segments</a:t>
            </a:r>
          </a:p>
          <a:p>
            <a:pPr marL="582930" indent="-514350">
              <a:buFont typeface="+mj-lt"/>
              <a:buAutoNum type="arabicParenR"/>
            </a:pPr>
            <a:r>
              <a:rPr lang="en-IN" dirty="0" smtClean="0"/>
              <a:t>Phakic IOL  and  Implantable Contact  Lens</a:t>
            </a:r>
          </a:p>
          <a:p>
            <a:pPr marL="582930" indent="-514350">
              <a:buFont typeface="+mj-lt"/>
              <a:buAutoNum type="arabicParenR"/>
            </a:pPr>
            <a:endParaRPr lang="en-IN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 smtClean="0">
                <a:solidFill>
                  <a:srgbClr val="FFFF00"/>
                </a:solidFill>
              </a:rPr>
              <a:t>        EMMETROPIA</a:t>
            </a:r>
            <a:endParaRPr lang="en-IN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</a:t>
            </a:r>
            <a:r>
              <a:rPr lang="en-IN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It   is   the   normal  condition  of  the  eye.  There  is     no    error   of    refraction. </a:t>
            </a:r>
          </a:p>
          <a:p>
            <a:pPr>
              <a:buNone/>
            </a:pPr>
            <a:r>
              <a:rPr lang="en-IN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The  average  power  of  a  normal  emmetropic  eye   is  +58   to   +60 D</a:t>
            </a:r>
            <a:endParaRPr lang="en-IN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dirty="0" smtClean="0"/>
              <a:t>     Normal  vision</a:t>
            </a:r>
            <a:endParaRPr lang="en-IN" sz="4800" dirty="0"/>
          </a:p>
        </p:txBody>
      </p:sp>
      <p:pic>
        <p:nvPicPr>
          <p:cNvPr id="1026" name="Picture 2" descr="C:\Users\DRSANJUDINESH\Desktop\eye\IMG-20190420-WA00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0"/>
            <a:ext cx="5105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</a:t>
            </a:r>
            <a:r>
              <a:rPr lang="en-IN" dirty="0" smtClean="0">
                <a:solidFill>
                  <a:srgbClr val="FFFF00"/>
                </a:solidFill>
              </a:rPr>
              <a:t>Errors of refraction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The   optical  condition  of  the  eye  in  which  the   incident  parallel  rays  of  light  do not  come  to a  focus  upon  the  light  sensitive   layer   of  the  retina , with   accommodation  at  rest   is  known  as  ametropia.</a:t>
            </a:r>
            <a:endParaRPr lang="en-IN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dirty="0" smtClean="0">
                <a:solidFill>
                  <a:srgbClr val="FFFF00"/>
                </a:solidFill>
              </a:rPr>
              <a:t>ETIOLOGY OF AMETROPIA</a:t>
            </a:r>
            <a:endParaRPr lang="en-IN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4800" dirty="0" smtClean="0">
                <a:solidFill>
                  <a:schemeClr val="tx2">
                    <a:lumMod val="50000"/>
                  </a:schemeClr>
                </a:solidFill>
              </a:rPr>
              <a:t>Axial ametropia</a:t>
            </a:r>
          </a:p>
          <a:p>
            <a:pPr>
              <a:buFont typeface="Wingdings" pitchFamily="2" charset="2"/>
              <a:buChar char="v"/>
            </a:pPr>
            <a:r>
              <a:rPr lang="en-IN" sz="4800" dirty="0" smtClean="0">
                <a:solidFill>
                  <a:schemeClr val="tx2">
                    <a:lumMod val="50000"/>
                  </a:schemeClr>
                </a:solidFill>
              </a:rPr>
              <a:t>Curvature ametropia</a:t>
            </a:r>
          </a:p>
          <a:p>
            <a:pPr>
              <a:buFont typeface="Wingdings" pitchFamily="2" charset="2"/>
              <a:buChar char="v"/>
            </a:pPr>
            <a:r>
              <a:rPr lang="en-IN" sz="4800" dirty="0" smtClean="0">
                <a:solidFill>
                  <a:schemeClr val="tx2">
                    <a:lumMod val="50000"/>
                  </a:schemeClr>
                </a:solidFill>
              </a:rPr>
              <a:t>Index ametropia</a:t>
            </a:r>
          </a:p>
          <a:p>
            <a:pPr>
              <a:buFont typeface="Wingdings" pitchFamily="2" charset="2"/>
              <a:buChar char="v"/>
            </a:pPr>
            <a:r>
              <a:rPr lang="en-IN" sz="4800" dirty="0" smtClean="0">
                <a:solidFill>
                  <a:schemeClr val="tx2">
                    <a:lumMod val="50000"/>
                  </a:schemeClr>
                </a:solidFill>
              </a:rPr>
              <a:t>Abnormal position  of  lens</a:t>
            </a:r>
            <a:endParaRPr lang="en-IN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Ametropia</a:t>
            </a:r>
            <a:endParaRPr lang="en-IN" dirty="0"/>
          </a:p>
        </p:txBody>
      </p:sp>
      <p:pic>
        <p:nvPicPr>
          <p:cNvPr id="1026" name="Picture 2" descr="C:\Users\DRSANJUDINESH\Desktop\eye\IMG-20190420-WA0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8674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Ametropia</a:t>
            </a:r>
            <a:endParaRPr lang="en-IN" dirty="0"/>
          </a:p>
        </p:txBody>
      </p:sp>
      <p:pic>
        <p:nvPicPr>
          <p:cNvPr id="2050" name="Picture 2" descr="C:\Users\DRSANJUDINESH\Desktop\eye\IMG-20190420-WA00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05000"/>
            <a:ext cx="5410199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 smtClean="0">
                <a:solidFill>
                  <a:schemeClr val="tx2">
                    <a:lumMod val="50000"/>
                  </a:schemeClr>
                </a:solidFill>
              </a:rPr>
              <a:t>MYOPIA(SHORT SIGHTEDNESS)</a:t>
            </a:r>
            <a:endParaRPr lang="en-IN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400" dirty="0" smtClean="0">
                <a:solidFill>
                  <a:srgbClr val="FFFF00"/>
                </a:solidFill>
              </a:rPr>
              <a:t>TYPES-</a:t>
            </a:r>
          </a:p>
          <a:p>
            <a:pPr>
              <a:buNone/>
            </a:pPr>
            <a:r>
              <a:rPr lang="en-IN" sz="4400" dirty="0" smtClean="0">
                <a:solidFill>
                  <a:srgbClr val="FFFF00"/>
                </a:solidFill>
              </a:rPr>
              <a:t>            a. Congenital</a:t>
            </a:r>
          </a:p>
          <a:p>
            <a:pPr>
              <a:buNone/>
            </a:pPr>
            <a:r>
              <a:rPr lang="en-IN" sz="4400" dirty="0" smtClean="0">
                <a:solidFill>
                  <a:srgbClr val="FFFF00"/>
                </a:solidFill>
              </a:rPr>
              <a:t>             b. Simple</a:t>
            </a:r>
          </a:p>
          <a:p>
            <a:pPr>
              <a:buNone/>
            </a:pPr>
            <a:r>
              <a:rPr lang="en-IN" sz="4400" dirty="0" smtClean="0">
                <a:solidFill>
                  <a:srgbClr val="FFFF00"/>
                </a:solidFill>
              </a:rPr>
              <a:t>             c. Pathologic</a:t>
            </a:r>
          </a:p>
          <a:p>
            <a:pPr>
              <a:buNone/>
            </a:pPr>
            <a:r>
              <a:rPr lang="en-IN" sz="4400" dirty="0" smtClean="0">
                <a:solidFill>
                  <a:srgbClr val="FFFF00"/>
                </a:solidFill>
              </a:rPr>
              <a:t>             d. Acquired</a:t>
            </a:r>
          </a:p>
          <a:p>
            <a:pPr>
              <a:buNone/>
            </a:pPr>
            <a:endParaRPr lang="en-IN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 smtClean="0">
                <a:solidFill>
                  <a:schemeClr val="accent2"/>
                </a:solidFill>
              </a:rPr>
              <a:t>HYPERMETROPIA(FAR SIGHTEDNESS)</a:t>
            </a:r>
            <a:endParaRPr lang="en-IN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4800" dirty="0" smtClean="0">
                <a:solidFill>
                  <a:schemeClr val="tx2">
                    <a:lumMod val="50000"/>
                  </a:schemeClr>
                </a:solidFill>
              </a:rPr>
              <a:t>TYPES</a:t>
            </a:r>
          </a:p>
          <a:p>
            <a:pPr>
              <a:buNone/>
            </a:pPr>
            <a:r>
              <a:rPr lang="en-IN" sz="4800" dirty="0" smtClean="0">
                <a:solidFill>
                  <a:schemeClr val="tx2">
                    <a:lumMod val="50000"/>
                  </a:schemeClr>
                </a:solidFill>
              </a:rPr>
              <a:t>         1.Latent</a:t>
            </a:r>
          </a:p>
          <a:p>
            <a:pPr>
              <a:buNone/>
            </a:pPr>
            <a:r>
              <a:rPr lang="en-IN" sz="4800" dirty="0" smtClean="0">
                <a:solidFill>
                  <a:schemeClr val="tx2">
                    <a:lumMod val="50000"/>
                  </a:schemeClr>
                </a:solidFill>
              </a:rPr>
              <a:t>         2.Manifest</a:t>
            </a:r>
          </a:p>
          <a:p>
            <a:pPr>
              <a:buNone/>
            </a:pPr>
            <a:r>
              <a:rPr lang="en-IN" sz="4800" dirty="0" smtClean="0">
                <a:solidFill>
                  <a:schemeClr val="tx2">
                    <a:lumMod val="50000"/>
                  </a:schemeClr>
                </a:solidFill>
              </a:rPr>
              <a:t>                   a. Facultative</a:t>
            </a:r>
          </a:p>
          <a:p>
            <a:pPr>
              <a:buNone/>
            </a:pPr>
            <a:r>
              <a:rPr lang="en-IN" sz="4800" dirty="0" smtClean="0">
                <a:solidFill>
                  <a:schemeClr val="tx2">
                    <a:lumMod val="50000"/>
                  </a:schemeClr>
                </a:solidFill>
              </a:rPr>
              <a:t>                   b . Absolute            </a:t>
            </a:r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r>
              <a:rPr lang="en-IN" dirty="0" smtClean="0"/>
              <a:t>          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</TotalTime>
  <Words>211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DR.M.P.LAL PROFESSOR AND HEAD , DEPT OF SURGERY</vt:lpstr>
      <vt:lpstr>        EMMETROPIA</vt:lpstr>
      <vt:lpstr>     Normal  vision</vt:lpstr>
      <vt:lpstr>   Errors of refraction</vt:lpstr>
      <vt:lpstr>ETIOLOGY OF AMETROPIA</vt:lpstr>
      <vt:lpstr>           Ametropia</vt:lpstr>
      <vt:lpstr>         Ametropia</vt:lpstr>
      <vt:lpstr>MYOPIA(SHORT SIGHTEDNESS)</vt:lpstr>
      <vt:lpstr>HYPERMETROPIA(FAR SIGHTEDNESS)</vt:lpstr>
      <vt:lpstr>       ASTIGMATISM</vt:lpstr>
      <vt:lpstr>CORRECTION  OF  AMETROPIA</vt:lpstr>
      <vt:lpstr>REFRACTIVE  CORNEAL  SURGERIES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ERRORS  OF  REFRACTION</dc:title>
  <dc:creator>DRSANJUDINESH</dc:creator>
  <cp:lastModifiedBy>DRSANJUDINESH</cp:lastModifiedBy>
  <cp:revision>15</cp:revision>
  <dcterms:created xsi:type="dcterms:W3CDTF">2006-08-16T00:00:00Z</dcterms:created>
  <dcterms:modified xsi:type="dcterms:W3CDTF">2019-08-01T10:02:59Z</dcterms:modified>
</cp:coreProperties>
</file>